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0" r:id="rId6"/>
    <p:sldId id="272" r:id="rId7"/>
    <p:sldId id="264" r:id="rId8"/>
    <p:sldId id="267" r:id="rId9"/>
    <p:sldId id="268" r:id="rId10"/>
    <p:sldId id="262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5C"/>
    <a:srgbClr val="00B0F0"/>
    <a:srgbClr val="F79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603"/>
  </p:normalViewPr>
  <p:slideViewPr>
    <p:cSldViewPr snapToGrid="0" snapToObjects="1">
      <p:cViewPr varScale="1">
        <p:scale>
          <a:sx n="93" d="100"/>
          <a:sy n="93" d="100"/>
        </p:scale>
        <p:origin x="123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14061" y="2464904"/>
            <a:ext cx="9023311" cy="2065886"/>
          </a:xfrm>
        </p:spPr>
        <p:txBody>
          <a:bodyPr anchor="b"/>
          <a:lstStyle>
            <a:lvl1pPr algn="l">
              <a:defRPr sz="6000" b="1">
                <a:solidFill>
                  <a:srgbClr val="F7931E"/>
                </a:solidFill>
                <a:latin typeface="+mn-lt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4679876"/>
            <a:ext cx="9013372" cy="1810374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3130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6347" y="365125"/>
            <a:ext cx="10901589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6348" y="1858617"/>
            <a:ext cx="10927295" cy="3776870"/>
          </a:xfrm>
        </p:spPr>
        <p:txBody>
          <a:bodyPr>
            <a:normAutofit/>
          </a:bodyPr>
          <a:lstStyle>
            <a:lvl1pPr marL="0" indent="0" algn="just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0929FC2-5805-E1AF-2091-115A190EDE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8199"/>
            <a:ext cx="12192000" cy="107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96347" y="1825625"/>
            <a:ext cx="5423453" cy="377010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25736" cy="377010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5750ECE-954A-8B87-5989-CC5DC4395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8199"/>
            <a:ext cx="12192000" cy="1079801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9556AB94-7DEB-35A6-705A-D0907B5B3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" y="365125"/>
            <a:ext cx="10901589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103929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4E69273B-E5A7-5240-4010-EEE81C5E9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" y="365125"/>
            <a:ext cx="10901589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3EB1BE1-092F-894D-EDC1-A26A18CA59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8199"/>
            <a:ext cx="12192000" cy="107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38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4E69273B-E5A7-5240-4010-EEE81C5E9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599" y="2766218"/>
            <a:ext cx="9847245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169872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DB4C4-7E11-FB4E-AE2F-515A80587645}" type="datetimeFigureOut">
              <a:rPr lang="it-IT" smtClean="0"/>
              <a:t>21/06/2024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62462-B730-2C45-B72F-E2107F07EE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43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7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1C2277-AA48-409A-C4FD-4B0B49DFE8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061" y="2464904"/>
            <a:ext cx="8943834" cy="2065886"/>
          </a:xfrm>
        </p:spPr>
        <p:txBody>
          <a:bodyPr>
            <a:noAutofit/>
          </a:bodyPr>
          <a:lstStyle/>
          <a:p>
            <a:r>
              <a:rPr lang="it-IT" sz="4800" dirty="0"/>
              <a:t>LE IMPRESE TRA INVESTIMENTI</a:t>
            </a:r>
            <a:br>
              <a:rPr lang="it-IT" sz="4800" dirty="0"/>
            </a:br>
            <a:r>
              <a:rPr lang="it-IT" sz="4800" dirty="0"/>
              <a:t>E CAPITALE UMANO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A1A4C3D-2890-CE1A-6F40-AF979365FB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Le opinioni degli imprenditori di Confindustria Veneto Est</a:t>
            </a:r>
          </a:p>
          <a:p>
            <a:endParaRPr lang="it-IT" dirty="0"/>
          </a:p>
          <a:p>
            <a:r>
              <a:rPr lang="it-IT" dirty="0"/>
              <a:t>							Giugno 2024</a:t>
            </a:r>
          </a:p>
        </p:txBody>
      </p:sp>
    </p:spTree>
    <p:extLst>
      <p:ext uri="{BB962C8B-B14F-4D97-AF65-F5344CB8AC3E}">
        <p14:creationId xmlns:p14="http://schemas.microsoft.com/office/powerpoint/2010/main" val="2284674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0A6A185-CFA7-BB7F-BE7A-37B6935EF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890" y="1822402"/>
            <a:ext cx="8443692" cy="380423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92C23E1-8233-268F-CB2D-EA0F6F506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205" y="496839"/>
            <a:ext cx="10901589" cy="1325563"/>
          </a:xfrm>
        </p:spPr>
        <p:txBody>
          <a:bodyPr>
            <a:noAutofit/>
          </a:bodyPr>
          <a:lstStyle/>
          <a:p>
            <a:r>
              <a:rPr lang="it-IT" sz="2400" dirty="0"/>
              <a:t>GLI INVESTIMENTI NEL 2024</a:t>
            </a:r>
            <a:br>
              <a:rPr lang="it-IT" sz="2400" dirty="0"/>
            </a:br>
            <a:r>
              <a:rPr lang="it-IT" sz="2400" dirty="0"/>
              <a:t>Qual è nel 2024 la spesa per investimenti (materiali e immateriali) prevista nella sua impresa? (in percentuale sul fatturato - valori %)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0A217C4-C3E3-2EBE-3207-4DCAABD9AED8}"/>
              </a:ext>
            </a:extLst>
          </p:cNvPr>
          <p:cNvSpPr txBox="1"/>
          <p:nvPr/>
        </p:nvSpPr>
        <p:spPr>
          <a:xfrm>
            <a:off x="3859826" y="6088756"/>
            <a:ext cx="8415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i="1" dirty="0">
                <a:solidFill>
                  <a:schemeClr val="bg1"/>
                </a:solidFill>
              </a:rPr>
              <a:t>Fonte: Le imprese tra investimenti e capitale umano - Confindustria Veneto Est, Aprile-Maggio 2024; n. casi: 806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7B275B0-BEB9-03A8-14AF-97C65F0D75EF}"/>
              </a:ext>
            </a:extLst>
          </p:cNvPr>
          <p:cNvSpPr/>
          <p:nvPr/>
        </p:nvSpPr>
        <p:spPr>
          <a:xfrm>
            <a:off x="8857673" y="4718265"/>
            <a:ext cx="2493818" cy="78509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Oltre il 5% del fatturato:</a:t>
            </a:r>
          </a:p>
          <a:p>
            <a:pPr algn="ctr"/>
            <a:r>
              <a:rPr lang="it-IT" dirty="0"/>
              <a:t>16,0%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C1850D53-CA32-8D69-4BEF-9C51D9220C46}"/>
              </a:ext>
            </a:extLst>
          </p:cNvPr>
          <p:cNvCxnSpPr>
            <a:cxnSpLocks/>
          </p:cNvCxnSpPr>
          <p:nvPr/>
        </p:nvCxnSpPr>
        <p:spPr>
          <a:xfrm>
            <a:off x="8416385" y="3501329"/>
            <a:ext cx="697847" cy="1216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C11646D3-E27A-315B-AAC1-CAB566039D67}"/>
              </a:ext>
            </a:extLst>
          </p:cNvPr>
          <p:cNvCxnSpPr>
            <a:cxnSpLocks/>
          </p:cNvCxnSpPr>
          <p:nvPr/>
        </p:nvCxnSpPr>
        <p:spPr>
          <a:xfrm>
            <a:off x="8146473" y="4812145"/>
            <a:ext cx="696844" cy="138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432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CA55944-245D-75A8-3830-E7A12B8CA1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88"/>
          <a:stretch/>
        </p:blipFill>
        <p:spPr>
          <a:xfrm>
            <a:off x="6779490" y="1738430"/>
            <a:ext cx="4767303" cy="2601816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92C23E1-8233-268F-CB2D-EA0F6F506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205" y="496839"/>
            <a:ext cx="11416656" cy="1325563"/>
          </a:xfrm>
        </p:spPr>
        <p:txBody>
          <a:bodyPr>
            <a:noAutofit/>
          </a:bodyPr>
          <a:lstStyle/>
          <a:p>
            <a:r>
              <a:rPr lang="it-IT" sz="2400" dirty="0"/>
              <a:t>GLI INVESTIMENTI NEL 2024</a:t>
            </a:r>
            <a:br>
              <a:rPr lang="it-IT" sz="2400" dirty="0"/>
            </a:br>
            <a:r>
              <a:rPr lang="it-IT" sz="2400" dirty="0"/>
              <a:t>Qual è nel 2024 la spesa per investimenti (materiali e immateriali) prevista nella sua impresa? Confronto con quella realizzata nel 2023 (in percentuale sul fatturato - valori %)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0A217C4-C3E3-2EBE-3207-4DCAABD9AED8}"/>
              </a:ext>
            </a:extLst>
          </p:cNvPr>
          <p:cNvSpPr txBox="1"/>
          <p:nvPr/>
        </p:nvSpPr>
        <p:spPr>
          <a:xfrm>
            <a:off x="3859826" y="6088756"/>
            <a:ext cx="8415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i="1" dirty="0">
                <a:solidFill>
                  <a:schemeClr val="bg1"/>
                </a:solidFill>
              </a:rPr>
              <a:t>Fonte: Le imprese tra investimenti e capitale umano - Confindustria Veneto Est, Aprile-Maggio 2024; n. casi: 806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7B275B0-BEB9-03A8-14AF-97C65F0D75EF}"/>
              </a:ext>
            </a:extLst>
          </p:cNvPr>
          <p:cNvSpPr/>
          <p:nvPr/>
        </p:nvSpPr>
        <p:spPr>
          <a:xfrm>
            <a:off x="8950037" y="4925646"/>
            <a:ext cx="2493818" cy="78509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Oltre il 5% del fatturato:</a:t>
            </a:r>
          </a:p>
          <a:p>
            <a:pPr algn="ctr"/>
            <a:r>
              <a:rPr lang="it-IT" dirty="0"/>
              <a:t>16%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C1850D53-CA32-8D69-4BEF-9C51D9220C46}"/>
              </a:ext>
            </a:extLst>
          </p:cNvPr>
          <p:cNvCxnSpPr>
            <a:cxnSpLocks/>
          </p:cNvCxnSpPr>
          <p:nvPr/>
        </p:nvCxnSpPr>
        <p:spPr>
          <a:xfrm>
            <a:off x="10623876" y="2822680"/>
            <a:ext cx="330451" cy="2102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C11646D3-E27A-315B-AAC1-CAB566039D67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10031409" y="3874163"/>
            <a:ext cx="165537" cy="1051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Rettangolo 8">
            <a:extLst>
              <a:ext uri="{FF2B5EF4-FFF2-40B4-BE49-F238E27FC236}">
                <a16:creationId xmlns:a16="http://schemas.microsoft.com/office/drawing/2014/main" id="{2B404DBC-01D9-EB30-8F01-111574A2E7CE}"/>
              </a:ext>
            </a:extLst>
          </p:cNvPr>
          <p:cNvSpPr/>
          <p:nvPr/>
        </p:nvSpPr>
        <p:spPr>
          <a:xfrm>
            <a:off x="6779491" y="1738430"/>
            <a:ext cx="4978400" cy="397230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C18FF807-7E0A-B37D-2B8A-B489DF124ADA}"/>
              </a:ext>
            </a:extLst>
          </p:cNvPr>
          <p:cNvSpPr/>
          <p:nvPr/>
        </p:nvSpPr>
        <p:spPr>
          <a:xfrm>
            <a:off x="6982691" y="4738255"/>
            <a:ext cx="1727200" cy="53570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SPESA PREVISTA 2024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9315269A-4ED0-67FD-3F08-93A15597D1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56" t="10049" r="8838"/>
          <a:stretch/>
        </p:blipFill>
        <p:spPr>
          <a:xfrm>
            <a:off x="839480" y="1774346"/>
            <a:ext cx="4017818" cy="2590922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5D760CAE-CF28-6C97-10F4-C3BE71BC14C4}"/>
              </a:ext>
            </a:extLst>
          </p:cNvPr>
          <p:cNvSpPr/>
          <p:nvPr/>
        </p:nvSpPr>
        <p:spPr>
          <a:xfrm>
            <a:off x="715817" y="1717156"/>
            <a:ext cx="4978400" cy="397230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47E22977-86AA-130F-312A-8FDE4514A1C2}"/>
              </a:ext>
            </a:extLst>
          </p:cNvPr>
          <p:cNvSpPr/>
          <p:nvPr/>
        </p:nvSpPr>
        <p:spPr>
          <a:xfrm>
            <a:off x="3140364" y="4792293"/>
            <a:ext cx="2493818" cy="78509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Oltre il 5% del fatturato:</a:t>
            </a:r>
          </a:p>
          <a:p>
            <a:pPr algn="ctr"/>
            <a:r>
              <a:rPr lang="it-IT" dirty="0"/>
              <a:t>25%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3DB3B75F-FE85-358F-170F-1C7311E2EA7E}"/>
              </a:ext>
            </a:extLst>
          </p:cNvPr>
          <p:cNvCxnSpPr>
            <a:cxnSpLocks/>
          </p:cNvCxnSpPr>
          <p:nvPr/>
        </p:nvCxnSpPr>
        <p:spPr>
          <a:xfrm>
            <a:off x="4322618" y="3570912"/>
            <a:ext cx="229880" cy="1205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04BC24CD-AE5E-F09E-57A1-37E84FB5FC74}"/>
              </a:ext>
            </a:extLst>
          </p:cNvPr>
          <p:cNvCxnSpPr>
            <a:cxnSpLocks/>
          </p:cNvCxnSpPr>
          <p:nvPr/>
        </p:nvCxnSpPr>
        <p:spPr>
          <a:xfrm>
            <a:off x="3660064" y="4056199"/>
            <a:ext cx="366321" cy="682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B370E0-2536-3786-9682-9FB891EFEA77}"/>
              </a:ext>
            </a:extLst>
          </p:cNvPr>
          <p:cNvSpPr/>
          <p:nvPr/>
        </p:nvSpPr>
        <p:spPr>
          <a:xfrm>
            <a:off x="748145" y="4792293"/>
            <a:ext cx="2078183" cy="53570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SPESA DICHIARATA 2023</a:t>
            </a:r>
          </a:p>
        </p:txBody>
      </p:sp>
    </p:spTree>
    <p:extLst>
      <p:ext uri="{BB962C8B-B14F-4D97-AF65-F5344CB8AC3E}">
        <p14:creationId xmlns:p14="http://schemas.microsoft.com/office/powerpoint/2010/main" val="3416411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D21AD-8553-BFC0-B67F-B9D1400D6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F606B6-3815-E6D4-9828-161E2E2E3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891" y="244913"/>
            <a:ext cx="11306650" cy="1325563"/>
          </a:xfrm>
        </p:spPr>
        <p:txBody>
          <a:bodyPr>
            <a:noAutofit/>
          </a:bodyPr>
          <a:lstStyle/>
          <a:p>
            <a:r>
              <a:rPr lang="it-IT" sz="2400" dirty="0"/>
              <a:t>GLI INVESTIMENTI NEL 2024</a:t>
            </a:r>
            <a:br>
              <a:rPr lang="it-IT" sz="2400" dirty="0"/>
            </a:br>
            <a:r>
              <a:rPr lang="it-IT" sz="2400" dirty="0"/>
              <a:t>In quali dei seguenti ambiti ha in programma di investire la sua impresa nel 2024? (possibili risposte multiple - valori percentuali)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AD9AEFD-60B6-7E5D-ECA9-22C2442632A4}"/>
              </a:ext>
            </a:extLst>
          </p:cNvPr>
          <p:cNvSpPr txBox="1"/>
          <p:nvPr/>
        </p:nvSpPr>
        <p:spPr>
          <a:xfrm>
            <a:off x="3859826" y="6088756"/>
            <a:ext cx="8415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i="1" dirty="0">
                <a:solidFill>
                  <a:schemeClr val="bg1"/>
                </a:solidFill>
              </a:rPr>
              <a:t>Fonte: Le imprese tra investimenti e capitale umano - Confindustria Veneto Est, Aprile-Maggio 2024; n. casi: 806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B494892-8E9C-DA9E-E4FA-16AE859D5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624" y="1439847"/>
            <a:ext cx="7806752" cy="42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60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55D08-521C-7FF1-339A-D808356D3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FEDB7D-D87D-EDF5-4311-6914E4BFF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400" dirty="0"/>
              <a:t>IL FINANZIAMENTO DEGLI INVESTIMENTI</a:t>
            </a:r>
            <a:br>
              <a:rPr lang="it-IT" sz="2400" dirty="0"/>
            </a:br>
            <a:r>
              <a:rPr lang="it-IT" sz="2400" dirty="0"/>
              <a:t>La sua impresa come sta finanziando gli investimenti previsti nel 2024?</a:t>
            </a:r>
            <a:br>
              <a:rPr lang="it-IT" sz="2400" dirty="0"/>
            </a:br>
            <a:r>
              <a:rPr lang="it-IT" sz="2400" dirty="0"/>
              <a:t>(valori percentuali prima indicazione in ordine importanza)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CA7D5B1-BD3A-53D9-165A-FF64A63DF838}"/>
              </a:ext>
            </a:extLst>
          </p:cNvPr>
          <p:cNvSpPr txBox="1"/>
          <p:nvPr/>
        </p:nvSpPr>
        <p:spPr>
          <a:xfrm>
            <a:off x="3859826" y="6088756"/>
            <a:ext cx="8415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i="1" dirty="0">
                <a:solidFill>
                  <a:schemeClr val="bg1"/>
                </a:solidFill>
              </a:rPr>
              <a:t>Fonte: Le imprese tra investimenti e capitale umano - Confindustria Veneto Est, Aprile-Maggio 2024; n. casi: 806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79DFAB4-E6B3-5953-434C-82E0054BD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6619" y="1506664"/>
            <a:ext cx="6318762" cy="412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5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6ABE1-9756-F370-F277-C325B7DE9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2953F29-8219-03F7-20AF-8EBA872112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6900" y="1857191"/>
            <a:ext cx="5422900" cy="370718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A4A435C-89F8-5024-AE68-223EA7DB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400" dirty="0"/>
              <a:t>LA RICERCA DEL PERSONALE</a:t>
            </a:r>
            <a:br>
              <a:rPr lang="it-IT" sz="2400" dirty="0"/>
            </a:br>
            <a:r>
              <a:rPr lang="it-IT" sz="2200" dirty="0"/>
              <a:t>Ferme restando le sostituzioni per pensionamento, la sua impresa prevede nuove assunzioni nel corso del 2024? Per quali ragioni, obiettivi?</a:t>
            </a:r>
            <a:br>
              <a:rPr lang="it-IT" sz="2200" dirty="0"/>
            </a:br>
            <a:r>
              <a:rPr lang="it-IT" sz="2200" dirty="0"/>
              <a:t>(due principali in ordine importanza - valori percentuali sul totale aziende)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0651D94-48F5-C461-155F-08A079D4AC03}"/>
              </a:ext>
            </a:extLst>
          </p:cNvPr>
          <p:cNvSpPr txBox="1"/>
          <p:nvPr/>
        </p:nvSpPr>
        <p:spPr>
          <a:xfrm>
            <a:off x="3859826" y="6088756"/>
            <a:ext cx="8415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i="1" dirty="0">
                <a:solidFill>
                  <a:schemeClr val="bg1"/>
                </a:solidFill>
              </a:rPr>
              <a:t>Fonte: Le imprese tra investimenti e capitale umano - Confindustria Veneto Est, Aprile-Maggio 2024; n. casi: 806</a:t>
            </a:r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DD7DEF4E-9EF8-EC36-8406-286B21B627FC}"/>
              </a:ext>
            </a:extLst>
          </p:cNvPr>
          <p:cNvSpPr/>
          <p:nvPr/>
        </p:nvSpPr>
        <p:spPr>
          <a:xfrm>
            <a:off x="4701309" y="4065597"/>
            <a:ext cx="1394691" cy="349918"/>
          </a:xfrm>
          <a:prstGeom prst="rightArrow">
            <a:avLst/>
          </a:prstGeom>
          <a:solidFill>
            <a:srgbClr val="00355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F3348AB1-DA1C-15A1-23CB-E8392440F0F4}"/>
              </a:ext>
            </a:extLst>
          </p:cNvPr>
          <p:cNvSpPr/>
          <p:nvPr/>
        </p:nvSpPr>
        <p:spPr>
          <a:xfrm>
            <a:off x="6911181" y="1690688"/>
            <a:ext cx="3848100" cy="665450"/>
          </a:xfrm>
          <a:prstGeom prst="rect">
            <a:avLst/>
          </a:prstGeom>
          <a:solidFill>
            <a:srgbClr val="00355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b="1" dirty="0"/>
              <a:t>Le ragioni delle nuove assunzioni (valori percentuali tra quanti rispondono affermativamente alla domanda precedente)</a:t>
            </a:r>
          </a:p>
        </p:txBody>
      </p:sp>
      <p:pic>
        <p:nvPicPr>
          <p:cNvPr id="24" name="Segnaposto contenuto 23">
            <a:extLst>
              <a:ext uri="{FF2B5EF4-FFF2-40B4-BE49-F238E27FC236}">
                <a16:creationId xmlns:a16="http://schemas.microsoft.com/office/drawing/2014/main" id="{8854E304-8E17-5D3D-9ADE-2D1C9DCFEB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356138"/>
            <a:ext cx="5326063" cy="270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63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31A607-F5E8-9FFD-16AD-3A7C91D8F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Nota informativa</a:t>
            </a:r>
          </a:p>
        </p:txBody>
      </p:sp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F66AF530-1A49-F994-A0DD-01E50564B1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432193"/>
              </p:ext>
            </p:extLst>
          </p:nvPr>
        </p:nvGraphicFramePr>
        <p:xfrm>
          <a:off x="596900" y="1858962"/>
          <a:ext cx="10880635" cy="373397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59484">
                  <a:extLst>
                    <a:ext uri="{9D8B030D-6E8A-4147-A177-3AD203B41FA5}">
                      <a16:colId xmlns:a16="http://schemas.microsoft.com/office/drawing/2014/main" val="3985108546"/>
                    </a:ext>
                  </a:extLst>
                </a:gridCol>
                <a:gridCol w="8221151">
                  <a:extLst>
                    <a:ext uri="{9D8B030D-6E8A-4147-A177-3AD203B41FA5}">
                      <a16:colId xmlns:a16="http://schemas.microsoft.com/office/drawing/2014/main" val="909312072"/>
                    </a:ext>
                  </a:extLst>
                </a:gridCol>
              </a:tblGrid>
              <a:tr h="443941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619592"/>
                  </a:ext>
                </a:extLst>
              </a:tr>
              <a:tr h="766254">
                <a:tc>
                  <a:txBody>
                    <a:bodyPr/>
                    <a:lstStyle/>
                    <a:p>
                      <a:r>
                        <a:rPr lang="it-IT" dirty="0"/>
                        <a:t>Universo di riferimento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Aziende associate a Confindustria Veneto Est delle province di Padova, Rovigo, Treviso, Venezia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2978891"/>
                  </a:ext>
                </a:extLst>
              </a:tr>
              <a:tr h="443941">
                <a:tc>
                  <a:txBody>
                    <a:bodyPr/>
                    <a:lstStyle/>
                    <a:p>
                      <a:r>
                        <a:rPr lang="it-IT" dirty="0"/>
                        <a:t>Periodo di rilevazione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15 aprile </a:t>
                      </a:r>
                      <a:r>
                        <a:rPr lang="it-IT"/>
                        <a:t>– 8 maggio </a:t>
                      </a:r>
                      <a:r>
                        <a:rPr lang="it-IT" dirty="0"/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6839316"/>
                  </a:ext>
                </a:extLst>
              </a:tr>
              <a:tr h="766254">
                <a:tc>
                  <a:txBody>
                    <a:bodyPr/>
                    <a:lstStyle/>
                    <a:p>
                      <a:r>
                        <a:rPr lang="it-IT" dirty="0"/>
                        <a:t>Numero interviste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806 (di cui: 553 settore manifatturiero e 253 servizi) per un’occupazione </a:t>
                      </a:r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complessiva pari a 92.256 addetti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4594412"/>
                  </a:ext>
                </a:extLst>
              </a:tr>
              <a:tr h="437860">
                <a:tc>
                  <a:txBody>
                    <a:bodyPr/>
                    <a:lstStyle/>
                    <a:p>
                      <a:r>
                        <a:rPr lang="it-IT" dirty="0"/>
                        <a:t>Coordinamento e analisi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Fondazione Nord Est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9087642"/>
                  </a:ext>
                </a:extLst>
              </a:tr>
              <a:tr h="437860">
                <a:tc>
                  <a:txBody>
                    <a:bodyPr/>
                    <a:lstStyle/>
                    <a:p>
                      <a:r>
                        <a:rPr lang="it-IT" dirty="0"/>
                        <a:t>Raccolta dei dati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Questlab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Srl</a:t>
                      </a:r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4298903"/>
                  </a:ext>
                </a:extLst>
              </a:tr>
              <a:tr h="437860">
                <a:tc>
                  <a:txBody>
                    <a:bodyPr/>
                    <a:lstStyle/>
                    <a:p>
                      <a:r>
                        <a:rPr lang="it-IT" dirty="0"/>
                        <a:t>Supervisione del progetto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Centro Studi Confindustria Veneto Est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490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2344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b9ee82-cbec-4926-b577-d039db5ed3aa" xsi:nil="true"/>
    <lcf76f155ced4ddcb4097134ff3c332f xmlns="b4aef0fc-f5d3-4a9f-bdab-fc0d1d3b6d4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86F64792D73F4489F8A26BF8A4875A1" ma:contentTypeVersion="13" ma:contentTypeDescription="Creare un nuovo documento." ma:contentTypeScope="" ma:versionID="1e5315db1f2ea2397834ed3764382aa7">
  <xsd:schema xmlns:xsd="http://www.w3.org/2001/XMLSchema" xmlns:xs="http://www.w3.org/2001/XMLSchema" xmlns:p="http://schemas.microsoft.com/office/2006/metadata/properties" xmlns:ns2="b4aef0fc-f5d3-4a9f-bdab-fc0d1d3b6d43" xmlns:ns3="a3b9ee82-cbec-4926-b577-d039db5ed3aa" targetNamespace="http://schemas.microsoft.com/office/2006/metadata/properties" ma:root="true" ma:fieldsID="269d97d81a50e4ebf8b90436a81e7744" ns2:_="" ns3:_="">
    <xsd:import namespace="b4aef0fc-f5d3-4a9f-bdab-fc0d1d3b6d43"/>
    <xsd:import namespace="a3b9ee82-cbec-4926-b577-d039db5ed3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ef0fc-f5d3-4a9f-bdab-fc0d1d3b6d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Tag immagine" ma:readOnly="false" ma:fieldId="{5cf76f15-5ced-4ddc-b409-7134ff3c332f}" ma:taxonomyMulti="true" ma:sspId="3e73c03f-66d9-4a0c-9020-e0a0b57c4c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b9ee82-cbec-4926-b577-d039db5ed3a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090fbd7-fc56-479d-82ac-3de529ce7eb1}" ma:internalName="TaxCatchAll" ma:showField="CatchAllData" ma:web="a3b9ee82-cbec-4926-b577-d039db5ed3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6C5528-D3D5-4A4E-97B0-692F0BAAC03E}">
  <ds:schemaRefs>
    <ds:schemaRef ds:uri="http://schemas.microsoft.com/office/2006/metadata/properties"/>
    <ds:schemaRef ds:uri="http://schemas.microsoft.com/office/infopath/2007/PartnerControls"/>
    <ds:schemaRef ds:uri="a3b9ee82-cbec-4926-b577-d039db5ed3aa"/>
    <ds:schemaRef ds:uri="b4aef0fc-f5d3-4a9f-bdab-fc0d1d3b6d43"/>
  </ds:schemaRefs>
</ds:datastoreItem>
</file>

<file path=customXml/itemProps2.xml><?xml version="1.0" encoding="utf-8"?>
<ds:datastoreItem xmlns:ds="http://schemas.openxmlformats.org/officeDocument/2006/customXml" ds:itemID="{18761353-4432-48F4-AF61-3E27A7AF10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C32C40-F7F0-46AE-86EE-1AFF7688B978}"/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421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LE IMPRESE TRA INVESTIMENTI E CAPITALE UMANO</vt:lpstr>
      <vt:lpstr>GLI INVESTIMENTI NEL 2024 Qual è nel 2024 la spesa per investimenti (materiali e immateriali) prevista nella sua impresa? (in percentuale sul fatturato - valori %)</vt:lpstr>
      <vt:lpstr>GLI INVESTIMENTI NEL 2024 Qual è nel 2024 la spesa per investimenti (materiali e immateriali) prevista nella sua impresa? Confronto con quella realizzata nel 2023 (in percentuale sul fatturato - valori %)</vt:lpstr>
      <vt:lpstr>GLI INVESTIMENTI NEL 2024 In quali dei seguenti ambiti ha in programma di investire la sua impresa nel 2024? (possibili risposte multiple - valori percentuali)</vt:lpstr>
      <vt:lpstr>IL FINANZIAMENTO DEGLI INVESTIMENTI La sua impresa come sta finanziando gli investimenti previsti nel 2024? (valori percentuali prima indicazione in ordine importanza)</vt:lpstr>
      <vt:lpstr>LA RICERCA DEL PERSONALE Ferme restando le sostituzioni per pensionamento, la sua impresa prevede nuove assunzioni nel corso del 2024? Per quali ragioni, obiettivi? (due principali in ordine importanza - valori percentuali sul totale aziende)</vt:lpstr>
      <vt:lpstr>Nota informativa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Sandro Sanseverinati</cp:lastModifiedBy>
  <cp:revision>58</cp:revision>
  <dcterms:created xsi:type="dcterms:W3CDTF">2023-01-30T16:35:22Z</dcterms:created>
  <dcterms:modified xsi:type="dcterms:W3CDTF">2024-06-21T09:18:34Z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0x010100986F64792D73F4489F8A26BF8A4875A1</vt:lpwstr>
  </property>
</Properties>
</file>